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822" r:id="rId4"/>
  </p:sldMasterIdLst>
  <p:notesMasterIdLst>
    <p:notesMasterId r:id="rId40"/>
  </p:notesMasterIdLst>
  <p:handoutMasterIdLst>
    <p:handoutMasterId r:id="rId41"/>
  </p:handoutMasterIdLst>
  <p:sldIdLst>
    <p:sldId id="345" r:id="rId5"/>
    <p:sldId id="360" r:id="rId6"/>
    <p:sldId id="397" r:id="rId7"/>
    <p:sldId id="361" r:id="rId8"/>
    <p:sldId id="396" r:id="rId9"/>
    <p:sldId id="363" r:id="rId10"/>
    <p:sldId id="364" r:id="rId11"/>
    <p:sldId id="366" r:id="rId12"/>
    <p:sldId id="365" r:id="rId13"/>
    <p:sldId id="367" r:id="rId14"/>
    <p:sldId id="368" r:id="rId15"/>
    <p:sldId id="369" r:id="rId16"/>
    <p:sldId id="370" r:id="rId17"/>
    <p:sldId id="371" r:id="rId18"/>
    <p:sldId id="372" r:id="rId19"/>
    <p:sldId id="374" r:id="rId20"/>
    <p:sldId id="375" r:id="rId21"/>
    <p:sldId id="373" r:id="rId22"/>
    <p:sldId id="386" r:id="rId23"/>
    <p:sldId id="387" r:id="rId24"/>
    <p:sldId id="388" r:id="rId25"/>
    <p:sldId id="389" r:id="rId26"/>
    <p:sldId id="390" r:id="rId27"/>
    <p:sldId id="392" r:id="rId28"/>
    <p:sldId id="394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4" r:id="rId37"/>
    <p:sldId id="383" r:id="rId38"/>
    <p:sldId id="385" r:id="rId3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33CC"/>
    <a:srgbClr val="FFFF99"/>
    <a:srgbClr val="364E9A"/>
    <a:srgbClr val="FFCE33"/>
    <a:srgbClr val="FF9BFF"/>
    <a:srgbClr val="F28AED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17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0543A08A-EBF2-4B37-9A72-90DD416983FF}" type="datetimeFigureOut">
              <a:rPr lang="en-US"/>
              <a:pPr>
                <a:defRPr/>
              </a:pPr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35945C8A-3E69-4949-BF87-6A9C916FA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252D81-DE96-43B5-96B4-A489F807BB22}" type="datetimeFigureOut">
              <a:rPr lang="en-US"/>
              <a:pPr>
                <a:defRPr/>
              </a:pPr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822AE2C-6C15-4DC4-AA3A-D07D6CB318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22812-C0EA-4D8D-815D-6BC0C0A2B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F9FBE-77E6-4EA4-85FA-27FA7EBF0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46FC3-77C3-4C61-BADF-842DC1B5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829C-2CE6-4555-9EB5-3843CB77E8D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B6CE0-93EB-47D4-B2A6-1E29F162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86396-80AD-42D0-9DE4-D3DFB91F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BC02-ADB0-472D-A49F-8EE940CDD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7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BF0A1-2FAA-4A1D-974F-32797B821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69AE2-FFDC-4543-A8B9-0D3A7A57F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EA837-2A1E-4721-8558-512EFDE8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829C-2CE6-4555-9EB5-3843CB77E8D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F8F52-42B3-4FDF-B548-310568274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5BB54-BD6D-46C5-BD04-91DE4405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BC02-ADB0-472D-A49F-8EE940CDD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4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6931B6-F1A8-4FB9-8AD6-D835C1756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7596D-D14A-4691-8544-4EDC7CC52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6F72B-1C4B-49B1-BFCB-498104ED6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829C-2CE6-4555-9EB5-3843CB77E8D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E7E9E-7F29-4E0C-A9E7-EE4312D84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9E6DC-803A-4CF5-A1B3-68F9E461E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BC02-ADB0-472D-A49F-8EE940CDD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2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0D63B-662D-45DB-8DD9-BA5547548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5046D-874D-4970-A51B-AC7E7BC15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B925B-2DAB-475A-A4CC-771231915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829C-2CE6-4555-9EB5-3843CB77E8D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54217-A588-497F-B1AA-9536173C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4A599-5692-49C8-9EC3-812F227BC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BC02-ADB0-472D-A49F-8EE940CDD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0BEC1-23B3-40BD-80FD-2343101FA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91908-2A08-44FB-91FF-3A89EEEF7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5D48B-CE53-4E99-BA8E-E395FECA1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829C-2CE6-4555-9EB5-3843CB77E8D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AE940-5CFF-4E31-9195-FA47B21D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F0B9C-7ACD-487F-BEF5-DC640A5B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BC02-ADB0-472D-A49F-8EE940CDD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5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2EFCA-8AA4-499D-982B-6408D450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050F6-7D0A-4C85-852A-14FFFA825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9F73A-5D38-444C-9CA0-A92C62EC5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1F415-7C9C-47A6-A44C-21A4A804E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829C-2CE6-4555-9EB5-3843CB77E8D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54A93-5002-4753-8020-0B940D5DA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3444D-AD90-4E38-9418-72AD9221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BC02-ADB0-472D-A49F-8EE940CDD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3587B-2A2F-4CF3-BBE3-38589786F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5DF7C-17B6-4940-9C28-799877502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D998D-AAAF-4321-8C69-6672B3A47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B70AB0-F9FC-425B-911E-9E797083D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273190-B092-4667-8698-9EF05FA9F4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369A8E-35B8-4248-A2F8-6BB52AE01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829C-2CE6-4555-9EB5-3843CB77E8D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4644CE-ED09-4E25-9A85-5EB74B10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4BB06B-B324-4320-93D1-35B1E42A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BC02-ADB0-472D-A49F-8EE940CDD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4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631A2-BFB7-4CFE-A983-F6D07E640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5DCFCD-8AC0-4137-88B2-7B60F830B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829C-2CE6-4555-9EB5-3843CB77E8D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28F1D-8917-4E01-B494-91857137D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8E2B0-891D-456A-8697-B7EE2B65B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BC02-ADB0-472D-A49F-8EE940CDD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6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A3293A-4BA4-443C-AF86-018E529A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829C-2CE6-4555-9EB5-3843CB77E8D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8C59DC-5CBD-477E-B049-C70B65B8F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05386-4BFB-4801-B222-C178F45DD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BC02-ADB0-472D-A49F-8EE940CDD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6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C491-FC72-4492-AAD8-C76C73D79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3583A-9EE8-4EB9-BF53-696F6C0A5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727C2-00C0-4C44-8541-1380DA860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B2874-E1FA-4D7B-951B-0D33B764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829C-2CE6-4555-9EB5-3843CB77E8D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2E3E0-9048-49DF-92FB-D8ED18CF3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3DA82-3E24-431A-BC5C-D2974F9C0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BC02-ADB0-472D-A49F-8EE940CDD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0527-5C43-487E-B951-946EFB9F5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5E358F-A430-4B58-9B76-02BE535702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257CD-1A1B-46D0-9710-F2458F9EB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FC372-EF31-48F3-B1DE-89D69CB3F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829C-2CE6-4555-9EB5-3843CB77E8D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EA707-8C3F-4A5D-9BB5-8D5AA7EB1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E43F7-0022-4D7C-B5A2-581C3EC6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BC02-ADB0-472D-A49F-8EE940CDD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3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EA325-ACBA-4C8C-9D0C-D438F9D36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096E6-759B-40FB-A15C-6F6CE1DBD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6DD1D-977D-4BDB-8915-021B79E769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C829C-2CE6-4555-9EB5-3843CB77E8D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8F49E-9EC0-4D2C-AEB5-96BFC9E45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DE861-B9CB-47FE-AA71-B4625FA27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5BC02-ADB0-472D-A49F-8EE940CDD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2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3" r:id="rId1"/>
    <p:sldLayoutId id="2147485824" r:id="rId2"/>
    <p:sldLayoutId id="2147485825" r:id="rId3"/>
    <p:sldLayoutId id="2147485826" r:id="rId4"/>
    <p:sldLayoutId id="2147485827" r:id="rId5"/>
    <p:sldLayoutId id="2147485828" r:id="rId6"/>
    <p:sldLayoutId id="2147485829" r:id="rId7"/>
    <p:sldLayoutId id="2147485830" r:id="rId8"/>
    <p:sldLayoutId id="2147485831" r:id="rId9"/>
    <p:sldLayoutId id="2147485832" r:id="rId10"/>
    <p:sldLayoutId id="21474858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chbishopmconeill.rcsd.ca/student-subject-selection-procedur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D3D5D-FE89-41AB-8944-B1298FEF2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62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CA" sz="4000" b="1">
                <a:latin typeface="Candara"/>
              </a:rPr>
              <a:t>Archbishop M.C. O’Neill Catholic High School</a:t>
            </a:r>
            <a:br>
              <a:rPr lang="en-CA" sz="4000" b="1">
                <a:latin typeface="Candara"/>
              </a:rPr>
            </a:br>
            <a:br>
              <a:rPr lang="en-CA" sz="4000" b="1">
                <a:latin typeface="Candara"/>
              </a:rPr>
            </a:br>
            <a:r>
              <a:rPr lang="en-CA" sz="4000" b="1">
                <a:latin typeface="Candara"/>
              </a:rPr>
              <a:t>Gr. 10-12 Subject Selection </a:t>
            </a:r>
            <a:endParaRPr lang="en-US" sz="4000" b="1"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10525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430586-CE53-689F-6778-851115F15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0726A3-BC6C-93B2-9DA9-DD03AED2E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62000"/>
            <a:ext cx="6858000" cy="5181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6F3969-4443-D363-EE50-037CA45B8172}"/>
              </a:ext>
            </a:extLst>
          </p:cNvPr>
          <p:cNvSpPr/>
          <p:nvPr/>
        </p:nvSpPr>
        <p:spPr>
          <a:xfrm>
            <a:off x="533400" y="1524000"/>
            <a:ext cx="6858000" cy="44196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27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DEF6E4-3FEB-8838-82C7-912437C82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19BF26-05CD-653B-4D4E-26DB10B38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09600"/>
            <a:ext cx="7391400" cy="5562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C866CD-4D15-7E6A-34AC-3CE94B3E7836}"/>
              </a:ext>
            </a:extLst>
          </p:cNvPr>
          <p:cNvSpPr/>
          <p:nvPr/>
        </p:nvSpPr>
        <p:spPr>
          <a:xfrm>
            <a:off x="381000" y="1219200"/>
            <a:ext cx="7010400" cy="49530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73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F0A714-5A5B-B32C-DF1A-47461C0EE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1395D6-EC8A-7B17-D388-CCA410738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19200"/>
            <a:ext cx="6962719" cy="47795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194D196-E943-3024-5F4C-0230796D82BD}"/>
              </a:ext>
            </a:extLst>
          </p:cNvPr>
          <p:cNvSpPr/>
          <p:nvPr/>
        </p:nvSpPr>
        <p:spPr>
          <a:xfrm>
            <a:off x="609600" y="2590800"/>
            <a:ext cx="6858000" cy="20574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67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B2327E-D910-52BB-0F87-C3FD46180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E21C91-E91A-6B54-4D59-2378AEC41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0600"/>
            <a:ext cx="7162800" cy="51193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DE0A39-0A0B-E0D7-3730-8D233D98E1AA}"/>
              </a:ext>
            </a:extLst>
          </p:cNvPr>
          <p:cNvSpPr/>
          <p:nvPr/>
        </p:nvSpPr>
        <p:spPr>
          <a:xfrm>
            <a:off x="457200" y="2438400"/>
            <a:ext cx="7162800" cy="21336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08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FC72EB-2D8F-1CF3-E905-10FAA4578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215488-D310-6408-CF53-2F5AFC251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34212"/>
            <a:ext cx="7047424" cy="49895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F9A830-1B14-E04C-1840-914D356BDBA0}"/>
              </a:ext>
            </a:extLst>
          </p:cNvPr>
          <p:cNvSpPr/>
          <p:nvPr/>
        </p:nvSpPr>
        <p:spPr>
          <a:xfrm>
            <a:off x="533400" y="2209800"/>
            <a:ext cx="6876512" cy="17526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72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983C31-4B6B-C20E-6B44-0B99F31CD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231917-6F54-2F68-9284-BE3F532FD4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4" b="22222"/>
          <a:stretch/>
        </p:blipFill>
        <p:spPr>
          <a:xfrm>
            <a:off x="609599" y="609600"/>
            <a:ext cx="6781801" cy="4267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3A35D8-B487-A715-F5AF-F7B48C369277}"/>
              </a:ext>
            </a:extLst>
          </p:cNvPr>
          <p:cNvSpPr/>
          <p:nvPr/>
        </p:nvSpPr>
        <p:spPr>
          <a:xfrm>
            <a:off x="609600" y="1600200"/>
            <a:ext cx="6781801" cy="32766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06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C532C2-2B7C-C91E-8651-B73AE84FC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210B90-E91B-BEAC-4338-6DB452EE6943}"/>
              </a:ext>
            </a:extLst>
          </p:cNvPr>
          <p:cNvSpPr txBox="1"/>
          <p:nvPr/>
        </p:nvSpPr>
        <p:spPr>
          <a:xfrm>
            <a:off x="1409700" y="838200"/>
            <a:ext cx="632460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5400" b="1" i="0" u="none" strike="noStrike" kern="1200" cap="none" spc="0" normalizeH="0" baseline="0" noProof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Science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600" b="1" i="0" u="none" strike="noStrike" kern="1200" cap="none" spc="0" normalizeH="0" baseline="0" noProof="0">
              <a:ln w="10541" cmpd="sng">
                <a:solidFill>
                  <a:srgbClr val="6076B4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If you are going to take a 20 level science in Gr. 10, </a:t>
            </a:r>
            <a:r>
              <a:rPr lang="en-CA" sz="3600" b="1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w</a:t>
            </a:r>
            <a:r>
              <a:rPr kumimoji="0" lang="en-CA" sz="3600" b="1" i="0" u="none" strike="noStrike" kern="1200" cap="none" spc="0" normalizeH="0" baseline="0" noProof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 recommend taking Health Science 20 or Environmental Science 20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1" i="0" u="none" strike="noStrike" kern="1200" cap="none" spc="0" normalizeH="0" baseline="0" noProof="0">
              <a:ln w="10541" cmpd="sng">
                <a:solidFill>
                  <a:srgbClr val="6076B4">
                    <a:shade val="88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7F8D0F-F00C-4B10-A921-7CBE506AD50B}"/>
              </a:ext>
            </a:extLst>
          </p:cNvPr>
          <p:cNvSpPr/>
          <p:nvPr/>
        </p:nvSpPr>
        <p:spPr>
          <a:xfrm>
            <a:off x="1219200" y="2286000"/>
            <a:ext cx="6172200" cy="26670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54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209706-89B3-364A-F710-4BFACFC1A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8BDE02-5A86-495D-61BA-4849376D90B0}"/>
              </a:ext>
            </a:extLst>
          </p:cNvPr>
          <p:cNvSpPr txBox="1"/>
          <p:nvPr/>
        </p:nvSpPr>
        <p:spPr>
          <a:xfrm>
            <a:off x="723900" y="838200"/>
            <a:ext cx="7696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Gr. 10 Step 2 Select Elective Subjects</a:t>
            </a:r>
            <a:endParaRPr kumimoji="0" lang="en-US" sz="3200" b="1" i="0" u="none" strike="noStrike" kern="1200" cap="none" spc="0" normalizeH="0" baseline="0" noProof="0">
              <a:ln w="10541" cmpd="sng">
                <a:solidFill>
                  <a:srgbClr val="6076B4">
                    <a:shade val="88000"/>
                    <a:satMod val="110000"/>
                  </a:srgbClr>
                </a:solidFill>
                <a:prstDash val="solid"/>
              </a:ln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5723C-C611-B056-EFDA-DC97C4A0E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949739"/>
            <a:ext cx="3200677" cy="4035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54FBC3-B551-6D87-9372-0EDCAF144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62199"/>
            <a:ext cx="1709502" cy="14530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0B3DEB-F7D5-BA85-850B-26A1BAA89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29000"/>
            <a:ext cx="1969967" cy="24964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04C966-EE1C-C057-16DD-D733A3865F5C}"/>
              </a:ext>
            </a:extLst>
          </p:cNvPr>
          <p:cNvSpPr/>
          <p:nvPr/>
        </p:nvSpPr>
        <p:spPr>
          <a:xfrm>
            <a:off x="2590800" y="1949739"/>
            <a:ext cx="3200677" cy="403590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25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F15EEB-96F9-A5FB-08E9-636675098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97E85D-FBE2-293D-B497-F9797C947C0F}"/>
              </a:ext>
            </a:extLst>
          </p:cNvPr>
          <p:cNvSpPr txBox="1"/>
          <p:nvPr/>
        </p:nvSpPr>
        <p:spPr>
          <a:xfrm>
            <a:off x="1524000" y="1066800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**Make sure you have selected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classes (not including choral, band or vocal jazz)**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195253-1203-3596-C40A-1053C58E1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438400"/>
            <a:ext cx="5482206" cy="35086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780CC7-BD78-B0A6-5D7B-0EDC85A4ED5D}"/>
              </a:ext>
            </a:extLst>
          </p:cNvPr>
          <p:cNvSpPr/>
          <p:nvPr/>
        </p:nvSpPr>
        <p:spPr>
          <a:xfrm>
            <a:off x="1524000" y="2438400"/>
            <a:ext cx="5482206" cy="350861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02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E5D31E-5E13-FB38-0F53-B117A9F64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D34318-7B23-077B-AA82-C63E25ACF7BA}"/>
              </a:ext>
            </a:extLst>
          </p:cNvPr>
          <p:cNvSpPr txBox="1"/>
          <p:nvPr/>
        </p:nvSpPr>
        <p:spPr>
          <a:xfrm>
            <a:off x="304800" y="762000"/>
            <a:ext cx="8534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Step 1 (Gr. 11 English Program)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Select 5 Core Classes</a:t>
            </a:r>
            <a:endParaRPr kumimoji="0" lang="en-US" sz="4000" b="1" i="0" u="none" strike="noStrike" kern="1200" cap="none" spc="0" normalizeH="0" baseline="0" noProof="0">
              <a:ln w="10541" cmpd="sng">
                <a:solidFill>
                  <a:srgbClr val="6076B4">
                    <a:shade val="88000"/>
                    <a:satMod val="110000"/>
                  </a:srgbClr>
                </a:solidFill>
                <a:prstDash val="solid"/>
              </a:ln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9643C-2057-F79E-EEFE-EA658C3FC414}"/>
              </a:ext>
            </a:extLst>
          </p:cNvPr>
          <p:cNvSpPr txBox="1"/>
          <p:nvPr/>
        </p:nvSpPr>
        <p:spPr>
          <a:xfrm>
            <a:off x="609600" y="2438400"/>
            <a:ext cx="72390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 </a:t>
            </a:r>
            <a:r>
              <a:rPr kumimoji="0" lang="en-CA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are 4</a:t>
            </a:r>
            <a:r>
              <a:rPr kumimoji="0" lang="en-CA" sz="240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mandatory </a:t>
            </a:r>
            <a:r>
              <a:rPr kumimoji="0" lang="en-CA" sz="24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classes </a:t>
            </a:r>
            <a:r>
              <a:rPr kumimoji="0" lang="en-CA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Grade 11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students in the English Program.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457200" marR="0" lvl="0" indent="-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ELA 20 or ELA 20 AD </a:t>
            </a:r>
          </a:p>
          <a:p>
            <a:pPr marL="457200" marR="0" lvl="0" indent="-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 level Math</a:t>
            </a:r>
          </a:p>
          <a:p>
            <a:pPr marL="457200" marR="0" lvl="0" indent="-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20 level Science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457200" marR="0" lvl="0" indent="-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Catholic Studies 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F003CE-4826-C845-328F-CE7B042BE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17" y="5499795"/>
            <a:ext cx="6423308" cy="83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8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3DF47F1-28B3-10D3-48D6-F0B1B5A2147F}"/>
              </a:ext>
            </a:extLst>
          </p:cNvPr>
          <p:cNvSpPr txBox="1"/>
          <p:nvPr/>
        </p:nvSpPr>
        <p:spPr>
          <a:xfrm>
            <a:off x="316230" y="1019109"/>
            <a:ext cx="7620000" cy="4819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Subject selection will run from </a:t>
            </a:r>
            <a:r>
              <a:rPr lang="en-CA" altLang="en-US" sz="2400" b="1" dirty="0">
                <a:latin typeface="Century Gothic"/>
              </a:rPr>
              <a:t>February 26</a:t>
            </a:r>
            <a:r>
              <a:rPr lang="en-CA" altLang="en-US" sz="2400" b="1" baseline="30000" dirty="0">
                <a:latin typeface="Century Gothic"/>
              </a:rPr>
              <a:t>th</a:t>
            </a:r>
            <a:r>
              <a:rPr lang="en-CA" altLang="en-US" sz="2400" b="1" dirty="0">
                <a:latin typeface="Century Gothic"/>
              </a:rPr>
              <a:t>-March 5</a:t>
            </a:r>
            <a:r>
              <a:rPr lang="en-CA" altLang="en-US" sz="2400" b="1" baseline="30000" dirty="0">
                <a:latin typeface="Century Gothic"/>
              </a:rPr>
              <a:t>th</a:t>
            </a:r>
            <a:r>
              <a:rPr lang="en-CA" altLang="en-US" sz="2400" b="1" dirty="0">
                <a:latin typeface="Century Gothic"/>
              </a:rPr>
              <a:t> </a:t>
            </a:r>
            <a:endParaRPr kumimoji="0" lang="en-CA" altLang="en-US" sz="24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altLang="en-US" sz="24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b="1" dirty="0">
                <a:latin typeface="Century Gothic"/>
              </a:rPr>
              <a:t>Gr. 10 S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tudents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must select 10 classes (Choral, Band, Vocal Jazz, Instrumental Jazz may be taken in addition to the 10 required classes.).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We recommend that all students select ten classes.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sz="2400" b="1" dirty="0">
              <a:latin typeface="Century Gothic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Students will log on to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MySchoolSask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(MSS) to enter classes for next year</a:t>
            </a:r>
          </a:p>
        </p:txBody>
      </p:sp>
    </p:spTree>
    <p:extLst>
      <p:ext uri="{BB962C8B-B14F-4D97-AF65-F5344CB8AC3E}">
        <p14:creationId xmlns:p14="http://schemas.microsoft.com/office/powerpoint/2010/main" val="1398878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5BAC33-3AEE-70B4-8CA6-225D47BDD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08BA4D-E129-90D6-B866-BF3EC74FDCE0}"/>
              </a:ext>
            </a:extLst>
          </p:cNvPr>
          <p:cNvSpPr txBox="1"/>
          <p:nvPr/>
        </p:nvSpPr>
        <p:spPr>
          <a:xfrm>
            <a:off x="381000" y="914400"/>
            <a:ext cx="838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Step 1 ( Gr. 11 French Immersion)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Select 6 Core Classes</a:t>
            </a:r>
            <a:endParaRPr kumimoji="0" lang="en-US" sz="4000" b="1" i="0" u="none" strike="noStrike" kern="1200" cap="none" spc="0" normalizeH="0" baseline="0" noProof="0">
              <a:ln w="10541" cmpd="sng">
                <a:solidFill>
                  <a:srgbClr val="6076B4">
                    <a:shade val="88000"/>
                    <a:satMod val="110000"/>
                  </a:srgbClr>
                </a:solidFill>
                <a:prstDash val="solid"/>
              </a:ln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71B1F0-05CB-4FB4-2B65-86700182A2CF}"/>
              </a:ext>
            </a:extLst>
          </p:cNvPr>
          <p:cNvSpPr txBox="1"/>
          <p:nvPr/>
        </p:nvSpPr>
        <p:spPr>
          <a:xfrm>
            <a:off x="762000" y="2590800"/>
            <a:ext cx="60198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 are </a:t>
            </a:r>
            <a:r>
              <a:rPr lang="en-CA" sz="2000" b="1" u="sng" dirty="0">
                <a:solidFill>
                  <a:prstClr val="black"/>
                </a:solidFill>
              </a:rPr>
              <a:t>5</a:t>
            </a:r>
            <a:r>
              <a:rPr kumimoji="0" lang="en-CA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mandatory classes </a:t>
            </a: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Grade 11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students in the French Immersion Program.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457200" marR="0" lvl="0" indent="-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ELA 20 or ELA 20 AD </a:t>
            </a:r>
          </a:p>
          <a:p>
            <a:pPr marL="457200" marR="0" lvl="0" indent="-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Français 20</a:t>
            </a:r>
          </a:p>
          <a:p>
            <a:pPr marL="457200" marR="0" lvl="0" indent="-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Maths 20 (Fondements 20, </a:t>
            </a:r>
            <a:r>
              <a:rPr kumimoji="0" lang="fr-FR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Précalcul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20)</a:t>
            </a:r>
          </a:p>
          <a:p>
            <a:pPr marL="457200" marR="0" lvl="0" indent="-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20 </a:t>
            </a:r>
            <a:r>
              <a:rPr kumimoji="0" lang="fr-FR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Level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Science</a:t>
            </a:r>
          </a:p>
          <a:p>
            <a:pPr marL="457200" marR="0" lvl="0" indent="-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Études catholique 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45B8A9-D09A-07C9-CDF3-D84D5A786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630" y="5764532"/>
            <a:ext cx="5441066" cy="81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65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EEAA4A-479C-05C9-E4FE-6339B3489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C10559-3444-BFBF-1465-68DB30B5FBB9}"/>
              </a:ext>
            </a:extLst>
          </p:cNvPr>
          <p:cNvSpPr txBox="1"/>
          <p:nvPr/>
        </p:nvSpPr>
        <p:spPr>
          <a:xfrm>
            <a:off x="0" y="762000"/>
            <a:ext cx="8839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Step 2 Gr. 11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Select Elective Subjects</a:t>
            </a:r>
            <a:endParaRPr lang="en-US" sz="4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242F9-2905-9D00-0D36-B407D81C2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736" y="2304207"/>
            <a:ext cx="3048264" cy="3670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50E46E-CF03-0E56-C47F-B4D2B8B6D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667000"/>
            <a:ext cx="2072626" cy="29445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B41A5F-7849-162F-C691-87A6F5497C26}"/>
              </a:ext>
            </a:extLst>
          </p:cNvPr>
          <p:cNvSpPr/>
          <p:nvPr/>
        </p:nvSpPr>
        <p:spPr>
          <a:xfrm>
            <a:off x="1523736" y="2304207"/>
            <a:ext cx="3048264" cy="367011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73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03C0D3-6E2C-F11C-A4F3-C1063ED4C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4A0DCD-A784-7E26-1608-8AEF9C2BCF93}"/>
              </a:ext>
            </a:extLst>
          </p:cNvPr>
          <p:cNvSpPr txBox="1"/>
          <p:nvPr/>
        </p:nvSpPr>
        <p:spPr>
          <a:xfrm>
            <a:off x="533400" y="685800"/>
            <a:ext cx="7848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Step 1 (Gr. 12 English Program)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Select 4 Core Classes</a:t>
            </a:r>
            <a:endParaRPr kumimoji="0" lang="en-US" sz="4000" b="1" i="0" u="none" strike="noStrike" kern="1200" cap="none" spc="0" normalizeH="0" baseline="0" noProof="0">
              <a:ln w="10541" cmpd="sng">
                <a:solidFill>
                  <a:srgbClr val="6076B4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A7ED3-A26A-90B6-F43E-F4BC84DEEC3E}"/>
              </a:ext>
            </a:extLst>
          </p:cNvPr>
          <p:cNvSpPr txBox="1"/>
          <p:nvPr/>
        </p:nvSpPr>
        <p:spPr>
          <a:xfrm>
            <a:off x="1143000" y="2047730"/>
            <a:ext cx="4572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 are </a:t>
            </a:r>
            <a:r>
              <a:rPr kumimoji="0" lang="en-CA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 mandatory classes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Grade 12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students in the English Program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457200" marR="0" lvl="0" indent="-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ELA A30 (or ELA A30 AP)</a:t>
            </a:r>
          </a:p>
          <a:p>
            <a:pPr marL="457200" marR="0" lvl="0" indent="-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ELA B30 (or ELA B30 AP)</a:t>
            </a:r>
          </a:p>
          <a:p>
            <a:pPr marL="457200" marR="0" lvl="0" indent="-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US" sz="2200" b="1" dirty="0">
                <a:solidFill>
                  <a:prstClr val="black"/>
                </a:solidFill>
              </a:rPr>
              <a:t>Social Studies or Native Studies 30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457200" marR="0" lvl="0" indent="-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Catholic Studies 30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776A583-96AF-D25F-E8FB-AB632D572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345" y="2777699"/>
            <a:ext cx="1676400" cy="1815882"/>
          </a:xfrm>
          <a:prstGeom prst="rect">
            <a:avLst/>
          </a:prstGeom>
          <a:solidFill>
            <a:srgbClr val="FFFF00"/>
          </a:solidFill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</a:rPr>
              <a:t>Social Studies 30 or Native Studies 30 MUST be taken in addition to the 20 or 30 level Social Science course listed for grade 11. </a:t>
            </a:r>
            <a:endParaRPr kumimoji="0" lang="en-CA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6EE370-3AA1-1623-A49C-AF8A07060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625651"/>
            <a:ext cx="6096000" cy="77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17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854ABF-2E9A-99C3-7233-5BD8BA97E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4A1549-0E5E-9FE9-47BD-944026FA7BE8}"/>
              </a:ext>
            </a:extLst>
          </p:cNvPr>
          <p:cNvSpPr txBox="1"/>
          <p:nvPr/>
        </p:nvSpPr>
        <p:spPr>
          <a:xfrm>
            <a:off x="-190500" y="609600"/>
            <a:ext cx="9525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Step 1 (Gr. 12 French Immersion)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Select 4 Core Classes</a:t>
            </a:r>
            <a:endParaRPr kumimoji="0" lang="en-US" sz="4000" b="1" i="0" u="none" strike="noStrike" kern="1200" cap="none" spc="0" normalizeH="0" baseline="0" noProof="0">
              <a:ln w="10541" cmpd="sng">
                <a:solidFill>
                  <a:srgbClr val="6076B4">
                    <a:shade val="88000"/>
                    <a:satMod val="110000"/>
                  </a:srgbClr>
                </a:solidFill>
                <a:prstDash val="solid"/>
              </a:ln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F61E79-FD3B-385E-F3EE-0A5153AD4662}"/>
              </a:ext>
            </a:extLst>
          </p:cNvPr>
          <p:cNvSpPr txBox="1"/>
          <p:nvPr/>
        </p:nvSpPr>
        <p:spPr>
          <a:xfrm>
            <a:off x="685800" y="2209800"/>
            <a:ext cx="63246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 are </a:t>
            </a:r>
            <a:r>
              <a:rPr kumimoji="0" lang="en-CA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 mandatory classes 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Grade 12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students in the French Immersion Program.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457200" marR="0" lvl="0" indent="-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ELA A30 and</a:t>
            </a:r>
            <a:r>
              <a:rPr lang="fr-FR" sz="2200" b="1" dirty="0">
                <a:solidFill>
                  <a:prstClr val="black"/>
                </a:solidFill>
              </a:rPr>
              <a:t>/or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 </a:t>
            </a:r>
          </a:p>
          <a:p>
            <a:pPr marL="1682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   ELA B30 (if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taking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AP,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both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must </a:t>
            </a:r>
            <a:r>
              <a:rPr kumimoji="0" lang="fr-F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be</a:t>
            </a:r>
            <a:r>
              <a:rPr lang="fr-FR" sz="2200" b="1" dirty="0">
                <a:solidFill>
                  <a:prstClr val="black"/>
                </a:solidFill>
              </a:rPr>
              <a:t> </a:t>
            </a:r>
            <a:r>
              <a:rPr lang="fr-FR" sz="2200" b="1" dirty="0" err="1">
                <a:solidFill>
                  <a:prstClr val="black"/>
                </a:solidFill>
              </a:rPr>
              <a:t>taken</a:t>
            </a:r>
            <a:r>
              <a:rPr lang="fr-FR" sz="2200" b="1" dirty="0">
                <a:solidFill>
                  <a:prstClr val="black"/>
                </a:solidFill>
              </a:rPr>
              <a:t>)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1682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2) Français 30</a:t>
            </a:r>
          </a:p>
          <a:p>
            <a:pPr marL="1682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3) Sciences sociales 30 </a:t>
            </a:r>
          </a:p>
          <a:p>
            <a:pPr marL="1682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4) Études catholique 30</a:t>
            </a: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649B88-0DF9-98EB-E828-1A74A162B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625882"/>
            <a:ext cx="6096528" cy="76816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A5F23DE-FDC7-E785-371F-0754F88EE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993" y="2025134"/>
            <a:ext cx="1905528" cy="1754326"/>
          </a:xfrm>
          <a:prstGeom prst="rect">
            <a:avLst/>
          </a:prstGeom>
          <a:solidFill>
            <a:srgbClr val="FFFF00"/>
          </a:solidFill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kern="0">
                <a:solidFill>
                  <a:prstClr val="black"/>
                </a:solidFill>
                <a:latin typeface="Palatino Linotype" panose="02040502050505030304" pitchFamily="18" charset="0"/>
              </a:rPr>
              <a:t>French Immersion students must have 12 French credits by the end of Grade 12.</a:t>
            </a: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98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F91EA1-0594-2ED9-55C1-C9E69CFD0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2053C5-E323-755F-E82C-39F37A2756CB}"/>
              </a:ext>
            </a:extLst>
          </p:cNvPr>
          <p:cNvSpPr txBox="1"/>
          <p:nvPr/>
        </p:nvSpPr>
        <p:spPr>
          <a:xfrm>
            <a:off x="342900" y="609600"/>
            <a:ext cx="8458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Step 2 Gr. 12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Select Elective Subjects</a:t>
            </a:r>
            <a:endParaRPr lang="en-US" sz="4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0D0FEA-1F2B-317F-E083-A7E7D99B19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29608" r="27500" b="9902"/>
          <a:stretch/>
        </p:blipFill>
        <p:spPr>
          <a:xfrm>
            <a:off x="1676400" y="2209800"/>
            <a:ext cx="3390902" cy="3945159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5333A77-D608-B9C8-E950-A835BCF8D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1" y="2217683"/>
            <a:ext cx="2286000" cy="1754326"/>
          </a:xfrm>
          <a:prstGeom prst="rect">
            <a:avLst/>
          </a:prstGeom>
          <a:solidFill>
            <a:srgbClr val="FFFF00"/>
          </a:solidFill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</a:rPr>
              <a:t>IMPORTANT…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</a:rPr>
              <a:t>By the end of grade 12, students must have </a:t>
            </a:r>
            <a:r>
              <a:rPr kumimoji="0" lang="en-US" altLang="en-US" sz="18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</a:rPr>
              <a:t>five 30 level classes in total </a:t>
            </a: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</a:rPr>
              <a:t>in order to graduate.</a:t>
            </a:r>
            <a:endParaRPr kumimoji="0" lang="en-CA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859DBF-2996-0BF2-FA6F-73AC5A1045DA}"/>
              </a:ext>
            </a:extLst>
          </p:cNvPr>
          <p:cNvSpPr/>
          <p:nvPr/>
        </p:nvSpPr>
        <p:spPr>
          <a:xfrm>
            <a:off x="1676400" y="2209799"/>
            <a:ext cx="3390902" cy="394515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14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080AAD-98E6-8230-3514-53DAA019E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B13DE9-44F0-1FB6-2E03-43AFB49A7CF5}"/>
              </a:ext>
            </a:extLst>
          </p:cNvPr>
          <p:cNvSpPr txBox="1"/>
          <p:nvPr/>
        </p:nvSpPr>
        <p:spPr>
          <a:xfrm>
            <a:off x="1524000" y="1066800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**Make sure you have selected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classes (not including choral, band or vocal jazz)**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400DEB-A296-FC0B-9F53-1657D4BB3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438400"/>
            <a:ext cx="5482206" cy="35086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A33430-1B32-7E96-F4A0-9B403B548CBF}"/>
              </a:ext>
            </a:extLst>
          </p:cNvPr>
          <p:cNvSpPr/>
          <p:nvPr/>
        </p:nvSpPr>
        <p:spPr>
          <a:xfrm>
            <a:off x="1524000" y="2438400"/>
            <a:ext cx="5482206" cy="350861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83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4958B6-CA13-E8F1-4C5F-C4C78554A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411184-06D9-EDC6-6014-414FA94045A6}"/>
              </a:ext>
            </a:extLst>
          </p:cNvPr>
          <p:cNvSpPr txBox="1"/>
          <p:nvPr/>
        </p:nvSpPr>
        <p:spPr>
          <a:xfrm>
            <a:off x="609600" y="990600"/>
            <a:ext cx="7924800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latin typeface="Palatino Linotype"/>
              </a:rPr>
              <a:t>Advanced</a:t>
            </a:r>
            <a:r>
              <a:rPr kumimoji="0" lang="en-US" sz="4200" b="1" i="0" u="none" strike="noStrike" kern="1200" cap="none" spc="0" normalizeH="0" baseline="0" noProof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Palatino Linotype"/>
              </a:rPr>
              <a:t> Placement Programs</a:t>
            </a:r>
            <a:endParaRPr lang="en-US" sz="4200" b="1" i="0" u="none" strike="noStrike" kern="1200" cap="none" spc="0" normalizeH="0" baseline="0" noProof="0">
              <a:ln w="10541" cmpd="sng">
                <a:solidFill>
                  <a:srgbClr val="6076B4">
                    <a:shade val="88000"/>
                    <a:satMod val="110000"/>
                  </a:srgbClr>
                </a:solidFill>
                <a:prstDash val="solid"/>
              </a:ln>
              <a:effectLst/>
              <a:uLnTx/>
              <a:uFillTx/>
              <a:latin typeface="Palatino Linotyp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304B7-8384-3882-9B18-D02296BF2D5D}"/>
              </a:ext>
            </a:extLst>
          </p:cNvPr>
          <p:cNvSpPr txBox="1"/>
          <p:nvPr/>
        </p:nvSpPr>
        <p:spPr>
          <a:xfrm>
            <a:off x="685800" y="2209800"/>
            <a:ext cx="77724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CA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Students can challenge themselves academically.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CA" sz="2000"/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CA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Provides opportunities for higher level thinking and more in-depth application of knowledge and skills.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CA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Scoring a 4 or 5 on an AP exam will help students gain university credit (save time and money)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287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F9178B-B986-3F03-C3C1-6CE0EC2AE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964835-F0AC-6F9A-7B06-176A7A724C5C}"/>
              </a:ext>
            </a:extLst>
          </p:cNvPr>
          <p:cNvSpPr txBox="1"/>
          <p:nvPr/>
        </p:nvSpPr>
        <p:spPr>
          <a:xfrm>
            <a:off x="2057400" y="914400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AP Math Pathway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DDAD73-7FF7-569D-1017-B0A6E8DE0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286000"/>
            <a:ext cx="5812921" cy="344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33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C2DFA2-A886-D25E-72AB-06B7DD384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59C409-BD56-8008-4C61-EC313C728775}"/>
              </a:ext>
            </a:extLst>
          </p:cNvPr>
          <p:cNvSpPr txBox="1"/>
          <p:nvPr/>
        </p:nvSpPr>
        <p:spPr>
          <a:xfrm>
            <a:off x="1524000" y="990600"/>
            <a:ext cx="5791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AP English Pathway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2A198A-636B-8F23-394C-05894C36B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65734"/>
            <a:ext cx="6648804" cy="390166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36E09D-86AD-7F55-5FAB-5775A015CD70}"/>
              </a:ext>
            </a:extLst>
          </p:cNvPr>
          <p:cNvCxnSpPr>
            <a:cxnSpLocks/>
          </p:cNvCxnSpPr>
          <p:nvPr/>
        </p:nvCxnSpPr>
        <p:spPr>
          <a:xfrm>
            <a:off x="5059326" y="3429000"/>
            <a:ext cx="4572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FD0848-5C4C-C771-E37C-5A93B35BF05D}"/>
              </a:ext>
            </a:extLst>
          </p:cNvPr>
          <p:cNvCxnSpPr/>
          <p:nvPr/>
        </p:nvCxnSpPr>
        <p:spPr>
          <a:xfrm>
            <a:off x="5105400" y="4343400"/>
            <a:ext cx="4572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199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06E1EA-2940-CAE8-E681-B785EF125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E7A0C3-9302-AC5F-065C-ED0FE8CA3B3D}"/>
              </a:ext>
            </a:extLst>
          </p:cNvPr>
          <p:cNvSpPr txBox="1"/>
          <p:nvPr/>
        </p:nvSpPr>
        <p:spPr>
          <a:xfrm>
            <a:off x="457200" y="990600"/>
            <a:ext cx="838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AP Computer Science Pathway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3F6DF1-1ECA-38AC-2FF7-F70A1C16B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590800"/>
            <a:ext cx="5964504" cy="225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4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F5B53A-C6FC-1ED0-D185-162A8512B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27F5C4-8195-19C0-33D9-FFFE1EB9D2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350" r="3979" b="-5854"/>
          <a:stretch/>
        </p:blipFill>
        <p:spPr>
          <a:xfrm>
            <a:off x="762001" y="838200"/>
            <a:ext cx="6725003" cy="385304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E0D42AE-BE82-B58E-D613-95F450A8DB98}"/>
              </a:ext>
            </a:extLst>
          </p:cNvPr>
          <p:cNvSpPr/>
          <p:nvPr/>
        </p:nvSpPr>
        <p:spPr>
          <a:xfrm>
            <a:off x="4800600" y="3352800"/>
            <a:ext cx="1828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964A69-DEDF-1C21-7F73-B7CE8736C63E}"/>
              </a:ext>
            </a:extLst>
          </p:cNvPr>
          <p:cNvSpPr txBox="1"/>
          <p:nvPr/>
        </p:nvSpPr>
        <p:spPr>
          <a:xfrm>
            <a:off x="800986" y="4904399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4"/>
              </a:rPr>
              <a:t>https://archbishopmconeill.rcsd.ca/student-subject-selection-procedure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2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13F2C4-3279-7DA4-A2B5-96230BE5D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EDF0AE-1233-33C1-D4E9-0F6F5FD23E52}"/>
              </a:ext>
            </a:extLst>
          </p:cNvPr>
          <p:cNvSpPr txBox="1"/>
          <p:nvPr/>
        </p:nvSpPr>
        <p:spPr>
          <a:xfrm>
            <a:off x="1104900" y="914400"/>
            <a:ext cx="6934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AP Psychology Pathway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AE987-6D3D-1EB0-1B94-CD18680B0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590800"/>
            <a:ext cx="6413376" cy="233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42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6AFEEF-283E-D5CE-4066-142BF500A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6EEF75-ED31-D40E-13A7-11352BCC1AFA}"/>
              </a:ext>
            </a:extLst>
          </p:cNvPr>
          <p:cNvSpPr txBox="1"/>
          <p:nvPr/>
        </p:nvSpPr>
        <p:spPr>
          <a:xfrm>
            <a:off x="2209800" y="914400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AP Art Pathways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B36D7-2FDA-6214-7623-967AA22C2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358893"/>
            <a:ext cx="5892403" cy="245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83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61E968-7C4C-48EF-08A2-BB61AE30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ACAD1A-73F1-4EA2-6F52-FBC6423C8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799958"/>
            <a:ext cx="6324374" cy="52580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BD4295-320D-9A9B-2561-F5DE37377643}"/>
              </a:ext>
            </a:extLst>
          </p:cNvPr>
          <p:cNvSpPr/>
          <p:nvPr/>
        </p:nvSpPr>
        <p:spPr>
          <a:xfrm>
            <a:off x="1371600" y="1828800"/>
            <a:ext cx="5715000" cy="28956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42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D1939-1913-436E-42DD-0BB904431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B037F-3C2B-5E09-C361-C97A8BE8A859}"/>
              </a:ext>
            </a:extLst>
          </p:cNvPr>
          <p:cNvSpPr txBox="1"/>
          <p:nvPr/>
        </p:nvSpPr>
        <p:spPr>
          <a:xfrm>
            <a:off x="1447800" y="838200"/>
            <a:ext cx="7848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CA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Do Your Homework!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D83AF-2091-D310-615D-4D2566F2802A}"/>
              </a:ext>
            </a:extLst>
          </p:cNvPr>
          <p:cNvSpPr txBox="1"/>
          <p:nvPr/>
        </p:nvSpPr>
        <p:spPr>
          <a:xfrm>
            <a:off x="1066800" y="2209800"/>
            <a:ext cx="62904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Take some time in the next couple of weeks to do some planning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altLang="en-US" sz="2000">
                <a:solidFill>
                  <a:prstClr val="black"/>
                </a:solidFill>
                <a:latin typeface="Century Gothic"/>
              </a:rPr>
              <a:t>Reference the subject selection hand out you were given</a:t>
            </a:r>
            <a:endParaRPr kumimoji="0" lang="en-CA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Make sure you keep your post-graduation plans in mind when selecting your courses.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Take a look at the course description booklet.  It provides a detailed description for each class we offer.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Talk to your teachers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Stop by student services if you have questions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530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3ED2BE-2371-D57C-C40C-241273B44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6413AB-BF6C-F601-2109-4AAE01460422}"/>
              </a:ext>
            </a:extLst>
          </p:cNvPr>
          <p:cNvSpPr txBox="1"/>
          <p:nvPr/>
        </p:nvSpPr>
        <p:spPr>
          <a:xfrm>
            <a:off x="2438400" y="914400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CA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j-ea"/>
                <a:cs typeface="+mj-cs"/>
              </a:rPr>
              <a:t>Class Changes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E349F4-9BBB-BF6E-E51E-AF708634DCBC}"/>
              </a:ext>
            </a:extLst>
          </p:cNvPr>
          <p:cNvSpPr txBox="1"/>
          <p:nvPr/>
        </p:nvSpPr>
        <p:spPr>
          <a:xfrm>
            <a:off x="610914" y="1709189"/>
            <a:ext cx="7848600" cy="114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We are projected to be over </a:t>
            </a:r>
            <a:r>
              <a:rPr lang="en-CA">
                <a:solidFill>
                  <a:prstClr val="black"/>
                </a:solidFill>
                <a:latin typeface="Palatino Linotype"/>
              </a:rPr>
              <a:t>950</a:t>
            </a:r>
            <a:r>
              <a:rPr kumimoji="0" lang="en-CA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students next year. This means that classes will be full. </a:t>
            </a:r>
            <a:r>
              <a:rPr kumimoji="0" lang="en-CA" b="1" i="0" u="heavy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Choose classes carefully!  We create classes based on what is chosen during subject selection.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CF47BB-F189-AD01-AED5-C4E25AE511C4}"/>
              </a:ext>
            </a:extLst>
          </p:cNvPr>
          <p:cNvSpPr txBox="1"/>
          <p:nvPr/>
        </p:nvSpPr>
        <p:spPr>
          <a:xfrm>
            <a:off x="610914" y="2826344"/>
            <a:ext cx="6781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Reasons for class changes…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CA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pre-requisite issue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CA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to meet grad requirement/post-secondary requirement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(Keep in mind that these changes can only be made if there is room in a class.  It’s your responsibility to keep track of your credits and know the pre-requisites for the classes you select.)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F1A936-16C1-ADCE-D91C-7272EB4D1765}"/>
              </a:ext>
            </a:extLst>
          </p:cNvPr>
          <p:cNvSpPr txBox="1"/>
          <p:nvPr/>
        </p:nvSpPr>
        <p:spPr>
          <a:xfrm>
            <a:off x="608286" y="4648200"/>
            <a:ext cx="4920155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Class changes will not be made…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X  </a:t>
            </a:r>
            <a:r>
              <a:rPr kumimoji="0" lang="en-CA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</a:t>
            </a:r>
            <a:r>
              <a:rPr kumimoji="0" lang="en-CA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to switch spares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X   because you changed your mind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X   to switch teachers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X   because you want to be with your friend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213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620A0E-F9DA-8DD0-E22A-63C3D3BEF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480C-5444-ADD7-9A12-ED76175F5DD4}"/>
              </a:ext>
            </a:extLst>
          </p:cNvPr>
          <p:cNvSpPr txBox="1">
            <a:spLocks/>
          </p:cNvSpPr>
          <p:nvPr/>
        </p:nvSpPr>
        <p:spPr bwMode="auto">
          <a:xfrm>
            <a:off x="342900" y="533400"/>
            <a:ext cx="8458200" cy="838200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4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j-ea"/>
                <a:cs typeface="+mj-cs"/>
              </a:rPr>
              <a:t>Online Course Selection</a:t>
            </a: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5EEB64-317F-0BC4-3C8D-F3BF5D364FB4}"/>
              </a:ext>
            </a:extLst>
          </p:cNvPr>
          <p:cNvSpPr txBox="1"/>
          <p:nvPr/>
        </p:nvSpPr>
        <p:spPr>
          <a:xfrm>
            <a:off x="914400" y="1524000"/>
            <a:ext cx="5867400" cy="4912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b="1" dirty="0">
                <a:solidFill>
                  <a:srgbClr val="FF0000"/>
                </a:solidFill>
                <a:latin typeface="Century Gothic"/>
              </a:rPr>
              <a:t>February 26</a:t>
            </a:r>
            <a:r>
              <a:rPr lang="en-CA" b="1" baseline="30000" dirty="0">
                <a:solidFill>
                  <a:srgbClr val="FF0000"/>
                </a:solidFill>
                <a:latin typeface="Century Gothic"/>
              </a:rPr>
              <a:t>th</a:t>
            </a:r>
            <a:r>
              <a:rPr lang="en-CA" b="1" dirty="0">
                <a:solidFill>
                  <a:srgbClr val="FF0000"/>
                </a:solidFill>
                <a:latin typeface="Century Gothic"/>
              </a:rPr>
              <a:t> </a:t>
            </a: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March </a:t>
            </a:r>
            <a:r>
              <a:rPr lang="en-CA" b="1" dirty="0">
                <a:solidFill>
                  <a:srgbClr val="FF0000"/>
                </a:solidFill>
                <a:latin typeface="Century Gothic"/>
              </a:rPr>
              <a:t>5</a:t>
            </a:r>
            <a:r>
              <a:rPr lang="en-CA" b="1" baseline="30000" dirty="0">
                <a:solidFill>
                  <a:srgbClr val="FF0000"/>
                </a:solidFill>
                <a:latin typeface="Century Gothic"/>
              </a:rPr>
              <a:t>th </a:t>
            </a:r>
            <a:r>
              <a:rPr lang="en-CA" b="1" dirty="0">
                <a:solidFill>
                  <a:srgbClr val="FF0000"/>
                </a:solidFill>
                <a:latin typeface="Century Gothic"/>
              </a:rPr>
              <a:t> </a:t>
            </a: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Online Selection Process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C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Important that parents/guardians and students complete together.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C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Student must log in to their portal during this time frame and select their courses.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C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Please be aware that specific electives may not be timetabled if there is an insufficient number of requests - students will be notified and may need to select other options if this occurs.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C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Students can access and change their course selections anytime between </a:t>
            </a:r>
            <a:r>
              <a:rPr lang="en-CA" dirty="0">
                <a:solidFill>
                  <a:prstClr val="black"/>
                </a:solidFill>
                <a:latin typeface="Century Gothic"/>
              </a:rPr>
              <a:t>February 28</a:t>
            </a:r>
            <a:r>
              <a:rPr lang="en-CA" baseline="30000" dirty="0">
                <a:solidFill>
                  <a:prstClr val="black"/>
                </a:solidFill>
                <a:latin typeface="Century Gothic"/>
              </a:rPr>
              <a:t>th</a:t>
            </a:r>
            <a:r>
              <a:rPr lang="en-CA" dirty="0">
                <a:solidFill>
                  <a:prstClr val="black"/>
                </a:solidFill>
                <a:latin typeface="Century Gothic"/>
              </a:rPr>
              <a:t> </a:t>
            </a:r>
            <a:r>
              <a:rPr kumimoji="0" lang="en-C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and March </a:t>
            </a:r>
            <a:r>
              <a:rPr lang="en-CA" dirty="0">
                <a:solidFill>
                  <a:prstClr val="black"/>
                </a:solidFill>
                <a:latin typeface="Century Gothic"/>
              </a:rPr>
              <a:t>5</a:t>
            </a:r>
            <a:r>
              <a:rPr kumimoji="0" lang="en-CA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</a:t>
            </a:r>
            <a:r>
              <a:rPr kumimoji="0" lang="en-CA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r>
              <a:rPr kumimoji="0" lang="en-C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</a:t>
            </a:r>
            <a:endParaRPr lang="en-CA" dirty="0">
              <a:solidFill>
                <a:prstClr val="black"/>
              </a:solidFill>
              <a:latin typeface="Century Gothic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 decisions on subject selections need to be made by 11:59 pm on Wednesday</a:t>
            </a:r>
            <a:r>
              <a:rPr lang="en-US" b="1" kern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March 5</a:t>
            </a:r>
            <a:r>
              <a:rPr lang="en-US" sz="1800" b="1" kern="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CA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23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D849A1-6FE2-5686-7545-3E58FD08D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00200"/>
            <a:ext cx="6602329" cy="45529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70C4CE-91A0-7AE3-F3C0-2FAE9B45DF31}"/>
              </a:ext>
            </a:extLst>
          </p:cNvPr>
          <p:cNvSpPr txBox="1"/>
          <p:nvPr/>
        </p:nvSpPr>
        <p:spPr>
          <a:xfrm>
            <a:off x="242135" y="609600"/>
            <a:ext cx="8659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Minimum of 24 Credits to Graduate </a:t>
            </a:r>
          </a:p>
        </p:txBody>
      </p:sp>
    </p:spTree>
    <p:extLst>
      <p:ext uri="{BB962C8B-B14F-4D97-AF65-F5344CB8AC3E}">
        <p14:creationId xmlns:p14="http://schemas.microsoft.com/office/powerpoint/2010/main" val="2627970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8D84F0-8A9E-264B-82D4-4CF171FC3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751426-541E-E833-73B7-114A0CEDC538}"/>
              </a:ext>
            </a:extLst>
          </p:cNvPr>
          <p:cNvSpPr txBox="1"/>
          <p:nvPr/>
        </p:nvSpPr>
        <p:spPr>
          <a:xfrm>
            <a:off x="647700" y="914400"/>
            <a:ext cx="7848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4000" b="1">
                <a:latin typeface="Candara"/>
                <a:ea typeface="+mj-ea"/>
                <a:cs typeface="+mj-cs"/>
              </a:rPr>
              <a:t>My </a:t>
            </a:r>
            <a:r>
              <a:rPr lang="en-CA" sz="4000" b="1" err="1">
                <a:latin typeface="Candara"/>
                <a:ea typeface="+mj-ea"/>
                <a:cs typeface="+mj-cs"/>
              </a:rPr>
              <a:t>BluePrint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41A665-5361-7E4F-20A9-532C2DBB91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33" t="12781" r="3333"/>
          <a:stretch/>
        </p:blipFill>
        <p:spPr>
          <a:xfrm>
            <a:off x="381000" y="1752600"/>
            <a:ext cx="6866559" cy="373544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5DF49BA-9EE9-9E15-E8E8-45B9892B889B}"/>
              </a:ext>
            </a:extLst>
          </p:cNvPr>
          <p:cNvSpPr/>
          <p:nvPr/>
        </p:nvSpPr>
        <p:spPr>
          <a:xfrm>
            <a:off x="4267200" y="3733800"/>
            <a:ext cx="1219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22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6E7498-3326-CBEA-4A22-ECAD03EC0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62372E-958D-F21C-50FB-EF47C9442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05000"/>
            <a:ext cx="6344712" cy="38403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32AD91-B3DA-9883-B8E0-E310C7C3A397}"/>
              </a:ext>
            </a:extLst>
          </p:cNvPr>
          <p:cNvSpPr txBox="1"/>
          <p:nvPr/>
        </p:nvSpPr>
        <p:spPr>
          <a:xfrm>
            <a:off x="1485900" y="727932"/>
            <a:ext cx="6172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Subject Selection Form</a:t>
            </a:r>
          </a:p>
        </p:txBody>
      </p:sp>
    </p:spTree>
    <p:extLst>
      <p:ext uri="{BB962C8B-B14F-4D97-AF65-F5344CB8AC3E}">
        <p14:creationId xmlns:p14="http://schemas.microsoft.com/office/powerpoint/2010/main" val="3445732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86FDCB-DD72-B604-B1D3-FD0C78B6F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5D4260-1FBC-1D96-6FEF-E93C7BBB80B6}"/>
              </a:ext>
            </a:extLst>
          </p:cNvPr>
          <p:cNvSpPr/>
          <p:nvPr/>
        </p:nvSpPr>
        <p:spPr>
          <a:xfrm>
            <a:off x="533400" y="1562100"/>
            <a:ext cx="762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There are </a:t>
            </a:r>
            <a:r>
              <a:rPr kumimoji="0" lang="en-CA" sz="2400" b="1" i="0" u="sng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6 mandatory classes </a:t>
            </a:r>
            <a:r>
              <a:rPr kumimoji="0" lang="en-CA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for Grade 10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students in the English Program.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1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457200" marR="0" lvl="0" indent="-2889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CA" sz="2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ELA 10 or ELA 10AD</a:t>
            </a:r>
            <a:endParaRPr kumimoji="0" lang="en-CA" sz="2200" i="0" u="none" strike="noStrike" kern="0" cap="none" spc="0" normalizeH="0" baseline="0" noProof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457200" marR="0" lvl="0" indent="-2889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CA" sz="2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Financial Literacy 10</a:t>
            </a:r>
          </a:p>
          <a:p>
            <a:pPr marL="457200" marR="0" lvl="0" indent="-2889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CA" sz="2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Math F/P 10 and/or Math W/A 10 </a:t>
            </a:r>
          </a:p>
          <a:p>
            <a:pPr marL="457200" marR="0" lvl="0" indent="-2889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CA" sz="2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Science 10 </a:t>
            </a:r>
          </a:p>
          <a:p>
            <a:pPr marL="457200" marR="0" lvl="0" indent="-2889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CA" sz="2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History 10 or Native Studies 10 </a:t>
            </a:r>
          </a:p>
          <a:p>
            <a:pPr marL="457200" marR="0" lvl="0" indent="-2889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CA" sz="2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Catholic Studies 10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96AE361-6A6D-0DAB-495D-6DE9BFE78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229134"/>
            <a:ext cx="5410200" cy="1077218"/>
          </a:xfrm>
          <a:prstGeom prst="rect">
            <a:avLst/>
          </a:prstGeom>
          <a:solidFill>
            <a:srgbClr val="66FF99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600" b="1">
                <a:solidFill>
                  <a:prstClr val="black"/>
                </a:solidFill>
                <a:latin typeface="Palatino Linotype" panose="02040502050505030304" pitchFamily="18" charset="0"/>
              </a:rPr>
              <a:t>Grade 10 students </a:t>
            </a:r>
            <a:r>
              <a:rPr lang="en-CA" altLang="en-US" sz="1600" b="1" u="sng">
                <a:solidFill>
                  <a:prstClr val="black"/>
                </a:solidFill>
                <a:latin typeface="Palatino Linotype" panose="02040502050505030304" pitchFamily="18" charset="0"/>
              </a:rPr>
              <a:t>MUST</a:t>
            </a:r>
            <a:r>
              <a:rPr lang="en-CA" altLang="en-US" sz="1600" b="1">
                <a:solidFill>
                  <a:prstClr val="black"/>
                </a:solidFill>
                <a:latin typeface="Palatino Linotype" panose="02040502050505030304" pitchFamily="18" charset="0"/>
              </a:rPr>
              <a:t> select 10 classes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600" b="1">
                <a:solidFill>
                  <a:prstClr val="black"/>
                </a:solidFill>
                <a:latin typeface="Palatino Linotype" panose="02040502050505030304" pitchFamily="18" charset="0"/>
              </a:rPr>
              <a:t>(6 core classes and 4 electives)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600" b="1">
                <a:solidFill>
                  <a:prstClr val="black"/>
                </a:solidFill>
                <a:latin typeface="Palatino Linotype" panose="02040502050505030304" pitchFamily="18" charset="0"/>
              </a:rPr>
              <a:t>NOT including Band, Instrumental Jazz, Choral and Vocal Jazz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1B4402-FED8-AAF1-71E9-46DF2D9937E2}"/>
              </a:ext>
            </a:extLst>
          </p:cNvPr>
          <p:cNvSpPr txBox="1"/>
          <p:nvPr/>
        </p:nvSpPr>
        <p:spPr>
          <a:xfrm>
            <a:off x="1295400" y="409013"/>
            <a:ext cx="7162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Step 1 (Gr. 10 English Program)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Select 6 Core Classes</a:t>
            </a:r>
            <a:endParaRPr kumimoji="0" lang="en-US" sz="3200" b="1" i="0" u="none" strike="noStrike" kern="1200" cap="none" spc="0" normalizeH="0" baseline="0" noProof="0">
              <a:ln w="10541" cmpd="sng">
                <a:solidFill>
                  <a:srgbClr val="6076B4">
                    <a:shade val="88000"/>
                    <a:satMod val="110000"/>
                  </a:srgbClr>
                </a:solidFill>
                <a:prstDash val="solid"/>
              </a:ln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954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526339-1B62-AB33-66D3-CEE22066E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D09859A1-F45B-7138-4B5F-80F2D312A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229134"/>
            <a:ext cx="5410200" cy="1077218"/>
          </a:xfrm>
          <a:prstGeom prst="rect">
            <a:avLst/>
          </a:prstGeom>
          <a:solidFill>
            <a:srgbClr val="66FF99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Grade 10 FI students </a:t>
            </a:r>
            <a:r>
              <a:rPr kumimoji="0" lang="en-CA" altLang="en-US" sz="16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MUST</a:t>
            </a:r>
            <a:r>
              <a:rPr kumimoji="0" lang="en-CA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select 10 classes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(7 core classes and 3 electives)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NOT including Band, Instrumental Jazz, Choral and Vocal Jazz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167B56-F6A5-BAC2-8A77-2D1286F993AC}"/>
              </a:ext>
            </a:extLst>
          </p:cNvPr>
          <p:cNvSpPr txBox="1"/>
          <p:nvPr/>
        </p:nvSpPr>
        <p:spPr>
          <a:xfrm>
            <a:off x="990600" y="551648"/>
            <a:ext cx="7162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Step 1 (</a:t>
            </a:r>
            <a:r>
              <a:rPr lang="en-CA" sz="3200" b="1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Gr. 10 French Immersion</a:t>
            </a:r>
            <a:r>
              <a:rPr kumimoji="0" lang="en-CA" sz="3200" b="1" i="0" u="none" strike="noStrike" kern="1200" cap="none" spc="0" normalizeH="0" baseline="0" noProof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Select 7 Core Classes</a:t>
            </a:r>
            <a:endParaRPr kumimoji="0" lang="en-US" sz="3200" b="1" i="0" u="none" strike="noStrike" kern="1200" cap="none" spc="0" normalizeH="0" baseline="0" noProof="0">
              <a:ln w="10541" cmpd="sng">
                <a:solidFill>
                  <a:srgbClr val="6076B4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0C64C6-A690-C2EB-CCD2-89867F1DB192}"/>
              </a:ext>
            </a:extLst>
          </p:cNvPr>
          <p:cNvSpPr txBox="1"/>
          <p:nvPr/>
        </p:nvSpPr>
        <p:spPr>
          <a:xfrm>
            <a:off x="533400" y="1595102"/>
            <a:ext cx="57912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There are </a:t>
            </a:r>
            <a:r>
              <a:rPr kumimoji="0" lang="en-CA" altLang="en-US" sz="22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7 mandatory classes </a:t>
            </a:r>
            <a:r>
              <a:rPr kumimoji="0" lang="en-CA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for Grade 10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students in the French Immersion Program.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1) ELA </a:t>
            </a:r>
            <a:r>
              <a:rPr lang="en-CA" altLang="en-US" sz="2200" dirty="0"/>
              <a:t>10 or ELA 10AD</a:t>
            </a:r>
            <a:r>
              <a:rPr kumimoji="0" lang="en-CA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2) Français 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3) Maths </a:t>
            </a:r>
            <a:r>
              <a:rPr kumimoji="0" lang="en-CA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fondements</a:t>
            </a:r>
            <a:r>
              <a:rPr kumimoji="0" lang="en-CA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et </a:t>
            </a:r>
            <a:r>
              <a:rPr kumimoji="0" lang="en-CA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précalcul</a:t>
            </a:r>
            <a:r>
              <a:rPr kumimoji="0" lang="en-CA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4) Sciences 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5) Histoire 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6) Études </a:t>
            </a:r>
            <a:r>
              <a:rPr kumimoji="0" lang="en-CA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catholique</a:t>
            </a:r>
            <a:r>
              <a:rPr kumimoji="0" lang="en-CA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7) </a:t>
            </a:r>
            <a:r>
              <a:rPr kumimoji="0" lang="en-CA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Litteratie</a:t>
            </a:r>
            <a:r>
              <a:rPr kumimoji="0" lang="en-CA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CA" alt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financiere</a:t>
            </a:r>
            <a:r>
              <a:rPr kumimoji="0" lang="en-CA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10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12472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A66A6-A099-A7DF-52CC-B4C8C6E08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75186D-F45A-974D-76D7-CFDD7031AFC7}"/>
              </a:ext>
            </a:extLst>
          </p:cNvPr>
          <p:cNvSpPr txBox="1"/>
          <p:nvPr/>
        </p:nvSpPr>
        <p:spPr>
          <a:xfrm>
            <a:off x="762000" y="1447800"/>
            <a:ext cx="65532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alt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The following slides outline the…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Tx/>
              <a:tabLst/>
              <a:defRPr/>
            </a:pPr>
            <a:endParaRPr kumimoji="0" lang="en-CA" altLang="en-US" sz="2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Tx/>
              <a:tabLst/>
              <a:defRPr/>
            </a:pPr>
            <a:r>
              <a:rPr kumimoji="0" lang="en-CA" alt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Math pathways (including a recommendation chart prepared by the math teachers) and Science pathways.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altLang="en-US" sz="2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altLang="en-US" sz="2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CA" altLang="en-US" sz="2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526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C59E9FC269C841B02B6061708AD28C" ma:contentTypeVersion="7" ma:contentTypeDescription="Create a new document." ma:contentTypeScope="" ma:versionID="087e808a43c400512624c76c951f50f9">
  <xsd:schema xmlns:xsd="http://www.w3.org/2001/XMLSchema" xmlns:xs="http://www.w3.org/2001/XMLSchema" xmlns:p="http://schemas.microsoft.com/office/2006/metadata/properties" xmlns:ns3="4115a974-b8a3-4626-bbd8-00947ee81377" xmlns:ns4="36eae582-34a1-4d14-ac2e-a25b0096b49b" targetNamespace="http://schemas.microsoft.com/office/2006/metadata/properties" ma:root="true" ma:fieldsID="0780b5df8d9eeeeafccdc07459689d6c" ns3:_="" ns4:_="">
    <xsd:import namespace="4115a974-b8a3-4626-bbd8-00947ee81377"/>
    <xsd:import namespace="36eae582-34a1-4d14-ac2e-a25b0096b49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5a974-b8a3-4626-bbd8-00947ee813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ae582-34a1-4d14-ac2e-a25b0096b4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AC6B56-BF0E-4925-9FFA-141394462A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A73923-6DBB-4E33-B7DF-16B39EF1C40C}">
  <ds:schemaRefs>
    <ds:schemaRef ds:uri="36eae582-34a1-4d14-ac2e-a25b0096b49b"/>
    <ds:schemaRef ds:uri="4115a974-b8a3-4626-bbd8-00947ee813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C8E3B79-9AA8-4832-BD35-0FFED71C8BB1}">
  <ds:schemaRefs>
    <ds:schemaRef ds:uri="36eae582-34a1-4d14-ac2e-a25b0096b49b"/>
    <ds:schemaRef ds:uri="4115a974-b8a3-4626-bbd8-00947ee813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139</TotalTime>
  <Words>1007</Words>
  <Application>Microsoft Office PowerPoint</Application>
  <PresentationFormat>On-screen Show (4:3)</PresentationFormat>
  <Paragraphs>136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Archbishop M.C. O’Neill Catholic High School  Gr. 10-12 Subject Selection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Regina Catholic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j.hollinger</dc:creator>
  <cp:lastModifiedBy>Hollinger, Janna</cp:lastModifiedBy>
  <cp:revision>2</cp:revision>
  <cp:lastPrinted>2020-03-02T14:52:31Z</cp:lastPrinted>
  <dcterms:created xsi:type="dcterms:W3CDTF">2012-01-06T20:39:41Z</dcterms:created>
  <dcterms:modified xsi:type="dcterms:W3CDTF">2025-03-04T13:44:25Z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0x01010090C59E9FC269C841B02B6061708AD28C</vt:lpwstr>
  </property>
</Properties>
</file>